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7" r:id="rId3"/>
    <p:sldId id="259" r:id="rId4"/>
    <p:sldId id="261" r:id="rId5"/>
    <p:sldId id="283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1" r:id="rId19"/>
    <p:sldId id="277" r:id="rId20"/>
    <p:sldId id="280" r:id="rId21"/>
    <p:sldId id="282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C63FB-CEDD-4E5E-9C60-75E52082FF24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D2507-C53A-40BE-9C2F-A1C3CC6E8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4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D2507-C53A-40BE-9C2F-A1C3CC6E89E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3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8215370" cy="15716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Город  Невинномысск  глазами школьников: проблемы и перспективы.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Documents and Settings\Admin\Рабочий стол\невинка\stella_pri_vezde_v_nevinnomyssk_so_storony_rostova_115022055737126d.jpg"/>
          <p:cNvPicPr>
            <a:picLocks noChangeAspect="1" noChangeArrowheads="1"/>
          </p:cNvPicPr>
          <p:nvPr/>
        </p:nvPicPr>
        <p:blipFill>
          <a:blip r:embed="rId2" cstate="print"/>
          <a:srcRect l="24" r="24"/>
          <a:stretch>
            <a:fillRect/>
          </a:stretch>
        </p:blipFill>
        <p:spPr bwMode="auto">
          <a:xfrm>
            <a:off x="642910" y="1571612"/>
            <a:ext cx="8026400" cy="475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85786" y="1928802"/>
            <a:ext cx="77153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1825 – 2014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Исследовательская  работа          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ученицы  4 «А» класса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МБОУ  Лицея №6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г. Невинномысска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Топчиевой Дарьи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endParaRPr lang="ru-RU" sz="4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142851"/>
          <a:ext cx="8858312" cy="657229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858312"/>
              </a:tblGrid>
              <a:tr h="1648800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Готовность помочь городу в благоустройстве и созданию положительного имиджа</a:t>
                      </a:r>
                      <a:endParaRPr lang="ru-RU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786215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Принимать участие в сборе пожертвований для бедных и нуждающихся в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помощи.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669749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Принимать участие в субботниках в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школе.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669749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Принимать участие в благоустройстве своего подъезда, дома,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двора.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948713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Готовность хорошо учиться, заниматься спортом, побеждать в спортивных соревнованиях, предметных олимпиадах и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участвовать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конференциях.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1179322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 общении с друзьями из других городов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других государств рассказывать им о своем городе, его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истории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достопримечательностях.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669749"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Написать рассказ о своем городе в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школьный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журнал.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8682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57158" y="105266"/>
            <a:ext cx="857256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Линейка,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посвященная истории города Невинномысска. «Единый классный час»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1934" y="3071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8914" name="Рисунок 10" descr="Описание: DSC01015"/>
          <p:cNvPicPr>
            <a:picLocks noChangeAspect="1" noChangeArrowheads="1"/>
          </p:cNvPicPr>
          <p:nvPr/>
        </p:nvPicPr>
        <p:blipFill>
          <a:blip r:embed="rId2" cstate="print"/>
          <a:srcRect l="18182" r="12122" b="8711"/>
          <a:stretch>
            <a:fillRect/>
          </a:stretch>
        </p:blipFill>
        <p:spPr bwMode="auto">
          <a:xfrm>
            <a:off x="214282" y="1285860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11" descr="Описание: DSC01010"/>
          <p:cNvPicPr>
            <a:picLocks noChangeAspect="1" noChangeArrowheads="1"/>
          </p:cNvPicPr>
          <p:nvPr/>
        </p:nvPicPr>
        <p:blipFill>
          <a:blip r:embed="rId3" cstate="print"/>
          <a:srcRect l="11604" t="9979" r="6485" b="12512"/>
          <a:stretch>
            <a:fillRect/>
          </a:stretch>
        </p:blipFill>
        <p:spPr bwMode="auto">
          <a:xfrm>
            <a:off x="4572000" y="1285860"/>
            <a:ext cx="4143404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8" descr="Описание: DSC01012"/>
          <p:cNvPicPr>
            <a:picLocks noChangeAspect="1" noChangeArrowheads="1"/>
          </p:cNvPicPr>
          <p:nvPr/>
        </p:nvPicPr>
        <p:blipFill>
          <a:blip r:embed="rId4" cstate="print"/>
          <a:srcRect l="13333"/>
          <a:stretch>
            <a:fillRect/>
          </a:stretch>
        </p:blipFill>
        <p:spPr bwMode="auto">
          <a:xfrm>
            <a:off x="214282" y="4000504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00504"/>
            <a:ext cx="414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28596" y="26117"/>
            <a:ext cx="8286808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 на ООО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Невинномысский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хлебокомбинат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Статья в журнал «Лицейские вести».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Рисунок 19"/>
          <p:cNvPicPr>
            <a:picLocks noChangeAspect="1" noChangeArrowheads="1"/>
          </p:cNvPicPr>
          <p:nvPr/>
        </p:nvPicPr>
        <p:blipFill>
          <a:blip r:embed="rId2" cstate="print"/>
          <a:srcRect l="4338" t="14317" r="64812" b="7269"/>
          <a:stretch>
            <a:fillRect/>
          </a:stretch>
        </p:blipFill>
        <p:spPr bwMode="auto">
          <a:xfrm>
            <a:off x="428596" y="1142984"/>
            <a:ext cx="3857652" cy="5286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5" name="Рисунок 20"/>
          <p:cNvPicPr>
            <a:picLocks noChangeAspect="1" noChangeArrowheads="1"/>
          </p:cNvPicPr>
          <p:nvPr/>
        </p:nvPicPr>
        <p:blipFill>
          <a:blip r:embed="rId3" cstate="print"/>
          <a:srcRect l="4460" t="13216" r="64561" b="8362"/>
          <a:stretch>
            <a:fillRect/>
          </a:stretch>
        </p:blipFill>
        <p:spPr bwMode="auto">
          <a:xfrm>
            <a:off x="4786314" y="1142984"/>
            <a:ext cx="3929090" cy="5286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42853"/>
            <a:ext cx="7786742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Экскурсия в городскую аптеку №164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Рисунок 23" descr="Описание: DSCF7420"/>
          <p:cNvPicPr>
            <a:picLocks noChangeAspect="1" noChangeArrowheads="1"/>
          </p:cNvPicPr>
          <p:nvPr/>
        </p:nvPicPr>
        <p:blipFill>
          <a:blip r:embed="rId2" cstate="print"/>
          <a:srcRect l="-240" r="-262" b="-69"/>
          <a:stretch>
            <a:fillRect/>
          </a:stretch>
        </p:blipFill>
        <p:spPr bwMode="auto">
          <a:xfrm>
            <a:off x="428596" y="3857628"/>
            <a:ext cx="4071966" cy="2786082"/>
          </a:xfrm>
          <a:prstGeom prst="rect">
            <a:avLst/>
          </a:prstGeom>
          <a:noFill/>
        </p:spPr>
      </p:pic>
      <p:pic>
        <p:nvPicPr>
          <p:cNvPr id="38916" name="Рисунок 24" descr="Описание: IMG_2369"/>
          <p:cNvPicPr>
            <a:picLocks noChangeAspect="1" noChangeArrowheads="1"/>
          </p:cNvPicPr>
          <p:nvPr/>
        </p:nvPicPr>
        <p:blipFill>
          <a:blip r:embed="rId3" cstate="print"/>
          <a:srcRect r="-89" b="-31"/>
          <a:stretch>
            <a:fillRect/>
          </a:stretch>
        </p:blipFill>
        <p:spPr bwMode="auto">
          <a:xfrm>
            <a:off x="4500562" y="3929066"/>
            <a:ext cx="4357686" cy="2643206"/>
          </a:xfrm>
          <a:prstGeom prst="rect">
            <a:avLst/>
          </a:prstGeom>
          <a:noFill/>
        </p:spPr>
      </p:pic>
      <p:pic>
        <p:nvPicPr>
          <p:cNvPr id="38917" name="Рисунок 21" descr="Описание: DSCF74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71546"/>
            <a:ext cx="4286280" cy="2643206"/>
          </a:xfrm>
          <a:prstGeom prst="rect">
            <a:avLst/>
          </a:prstGeom>
          <a:noFill/>
        </p:spPr>
      </p:pic>
      <p:pic>
        <p:nvPicPr>
          <p:cNvPr id="38918" name="Рисунок 25" descr="Описание: IMG_2344"/>
          <p:cNvPicPr>
            <a:picLocks noChangeAspect="1" noChangeArrowheads="1"/>
          </p:cNvPicPr>
          <p:nvPr/>
        </p:nvPicPr>
        <p:blipFill>
          <a:blip r:embed="rId5" cstate="print"/>
          <a:srcRect b="-31"/>
          <a:stretch>
            <a:fillRect/>
          </a:stretch>
        </p:blipFill>
        <p:spPr bwMode="auto">
          <a:xfrm>
            <a:off x="357158" y="1071546"/>
            <a:ext cx="4071966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714612" y="428604"/>
            <a:ext cx="4143404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конкурсах фотографий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Рисунок 16" descr="Описание: P1010983"/>
          <p:cNvPicPr>
            <a:picLocks noChangeAspect="1" noChangeArrowheads="1"/>
          </p:cNvPicPr>
          <p:nvPr/>
        </p:nvPicPr>
        <p:blipFill>
          <a:blip r:embed="rId2" cstate="print"/>
          <a:srcRect t="-8199"/>
          <a:stretch>
            <a:fillRect/>
          </a:stretch>
        </p:blipFill>
        <p:spPr bwMode="auto">
          <a:xfrm>
            <a:off x="214282" y="1928802"/>
            <a:ext cx="1919288" cy="2170113"/>
          </a:xfrm>
          <a:prstGeom prst="rect">
            <a:avLst/>
          </a:prstGeom>
          <a:noFill/>
        </p:spPr>
      </p:pic>
      <p:pic>
        <p:nvPicPr>
          <p:cNvPr id="38915" name="Рисунок 13" descr="Описание: P1010188"/>
          <p:cNvPicPr>
            <a:picLocks noChangeAspect="1" noChangeArrowheads="1"/>
          </p:cNvPicPr>
          <p:nvPr/>
        </p:nvPicPr>
        <p:blipFill>
          <a:blip r:embed="rId3" cstate="print"/>
          <a:srcRect t="-8347"/>
          <a:stretch>
            <a:fillRect/>
          </a:stretch>
        </p:blipFill>
        <p:spPr bwMode="auto">
          <a:xfrm>
            <a:off x="1857356" y="2000240"/>
            <a:ext cx="1828800" cy="2060575"/>
          </a:xfrm>
          <a:prstGeom prst="rect">
            <a:avLst/>
          </a:prstGeom>
          <a:noFill/>
        </p:spPr>
      </p:pic>
      <p:pic>
        <p:nvPicPr>
          <p:cNvPr id="38916" name="Рисунок 14" descr="Описание: P1010039"/>
          <p:cNvPicPr>
            <a:picLocks noChangeAspect="1" noChangeArrowheads="1"/>
          </p:cNvPicPr>
          <p:nvPr/>
        </p:nvPicPr>
        <p:blipFill>
          <a:blip r:embed="rId4" cstate="print"/>
          <a:srcRect t="-8376"/>
          <a:stretch>
            <a:fillRect/>
          </a:stretch>
        </p:blipFill>
        <p:spPr bwMode="auto">
          <a:xfrm>
            <a:off x="928662" y="3857628"/>
            <a:ext cx="1828800" cy="20542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44" y="6074013"/>
            <a:ext cx="328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«Любимый город в лицах»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7" name="Рисунок 12" descr="Описание: P1010025"/>
          <p:cNvPicPr>
            <a:picLocks noChangeAspect="1" noChangeArrowheads="1"/>
          </p:cNvPicPr>
          <p:nvPr/>
        </p:nvPicPr>
        <p:blipFill>
          <a:blip r:embed="rId5" cstate="print"/>
          <a:srcRect t="-9531"/>
          <a:stretch>
            <a:fillRect/>
          </a:stretch>
        </p:blipFill>
        <p:spPr bwMode="auto">
          <a:xfrm>
            <a:off x="5929322" y="1357298"/>
            <a:ext cx="2322513" cy="2663825"/>
          </a:xfrm>
          <a:prstGeom prst="rect">
            <a:avLst/>
          </a:prstGeom>
          <a:noFill/>
        </p:spPr>
      </p:pic>
      <p:pic>
        <p:nvPicPr>
          <p:cNvPr id="38918" name="Рисунок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214686"/>
            <a:ext cx="3624262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214942" y="578645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«Мы, дети твои,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Невинка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28596" y="278164"/>
            <a:ext cx="8358246" cy="11079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городском конкурсе стихов о городе Невинномысске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место занял ученик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«А» класса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Ярослав Кириллов.  Дарья Топчиева помогала в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8914" name="Рисунок 17" descr="Описание: DSC00999"/>
          <p:cNvPicPr>
            <a:picLocks noChangeAspect="1" noChangeArrowheads="1"/>
          </p:cNvPicPr>
          <p:nvPr/>
        </p:nvPicPr>
        <p:blipFill>
          <a:blip r:embed="rId2" cstate="print"/>
          <a:srcRect l="21951" t="15352" r="43903"/>
          <a:stretch>
            <a:fillRect/>
          </a:stretch>
        </p:blipFill>
        <p:spPr bwMode="auto">
          <a:xfrm>
            <a:off x="714348" y="1785926"/>
            <a:ext cx="3459161" cy="443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18" descr="Описание: Ярослав"/>
          <p:cNvPicPr>
            <a:picLocks noChangeAspect="1" noChangeArrowheads="1"/>
          </p:cNvPicPr>
          <p:nvPr/>
        </p:nvPicPr>
        <p:blipFill>
          <a:blip r:embed="rId3" cstate="print"/>
          <a:srcRect t="7408" b="7407"/>
          <a:stretch>
            <a:fillRect/>
          </a:stretch>
        </p:blipFill>
        <p:spPr bwMode="auto">
          <a:xfrm>
            <a:off x="4786314" y="1785926"/>
            <a:ext cx="357346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28" descr="Описание: IMG_4939"/>
          <p:cNvPicPr>
            <a:picLocks noChangeAspect="1" noChangeArrowheads="1"/>
          </p:cNvPicPr>
          <p:nvPr/>
        </p:nvPicPr>
        <p:blipFill>
          <a:blip r:embed="rId2" cstate="print"/>
          <a:srcRect l="3448"/>
          <a:stretch>
            <a:fillRect/>
          </a:stretch>
        </p:blipFill>
        <p:spPr bwMode="auto">
          <a:xfrm>
            <a:off x="714348" y="1071546"/>
            <a:ext cx="3571900" cy="2211388"/>
          </a:xfrm>
          <a:prstGeom prst="rect">
            <a:avLst/>
          </a:prstGeom>
          <a:noFill/>
        </p:spPr>
      </p:pic>
      <p:pic>
        <p:nvPicPr>
          <p:cNvPr id="38913" name="Рисунок 29" descr="Описание: IMG_4942"/>
          <p:cNvPicPr>
            <a:picLocks noChangeAspect="1" noChangeArrowheads="1"/>
          </p:cNvPicPr>
          <p:nvPr/>
        </p:nvPicPr>
        <p:blipFill>
          <a:blip r:embed="rId3" cstate="print"/>
          <a:srcRect r="6897"/>
          <a:stretch>
            <a:fillRect/>
          </a:stretch>
        </p:blipFill>
        <p:spPr bwMode="auto">
          <a:xfrm>
            <a:off x="4786314" y="1071546"/>
            <a:ext cx="3586166" cy="2211388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7" name="Рисунок 32" descr="Описание: IMG_49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429000"/>
            <a:ext cx="4856167" cy="309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142852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Внеклассное чтение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тему «Книги о городе Невинномысске»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8913" name="Рисунок 26" descr="Описание: DSC_0930"/>
          <p:cNvPicPr>
            <a:picLocks noChangeAspect="1" noChangeArrowheads="1"/>
          </p:cNvPicPr>
          <p:nvPr/>
        </p:nvPicPr>
        <p:blipFill>
          <a:blip r:embed="rId2" cstate="print"/>
          <a:srcRect l="4280" t="7170" r="5836" b="11060"/>
          <a:stretch>
            <a:fillRect/>
          </a:stretch>
        </p:blipFill>
        <p:spPr bwMode="auto">
          <a:xfrm>
            <a:off x="214282" y="1857364"/>
            <a:ext cx="3071834" cy="4214842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16247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Проекты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 Азбука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профессий г. Невинномысска»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Дарьи Топчиевой и «Азбука улиц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г.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Невинномысска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Днепрова Георгия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8916" name="Рисунок 27" descr="Описание: IMG_5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857364"/>
            <a:ext cx="547686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792961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Защита проекта «Птицы города Невинномысска» перед  детьми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школы – интерната № 23.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35811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Сборник «Невинномысск – мой город!» Составитель Топчиева Дарья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Рисунок 41"/>
          <p:cNvPicPr>
            <a:picLocks noChangeAspect="1" noChangeArrowheads="1"/>
          </p:cNvPicPr>
          <p:nvPr/>
        </p:nvPicPr>
        <p:blipFill>
          <a:blip r:embed="rId2" cstate="print"/>
          <a:srcRect l="25404" t="29187" r="51215" b="12093"/>
          <a:stretch>
            <a:fillRect/>
          </a:stretch>
        </p:blipFill>
        <p:spPr bwMode="auto">
          <a:xfrm>
            <a:off x="5572132" y="1214422"/>
            <a:ext cx="3405188" cy="4811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5" name="Рисунок 49"/>
          <p:cNvPicPr>
            <a:picLocks noChangeAspect="1" noChangeArrowheads="1"/>
          </p:cNvPicPr>
          <p:nvPr/>
        </p:nvPicPr>
        <p:blipFill>
          <a:blip r:embed="rId3" cstate="print"/>
          <a:srcRect l="35930" t="19383" r="35696" b="9251"/>
          <a:stretch>
            <a:fillRect/>
          </a:stretch>
        </p:blipFill>
        <p:spPr bwMode="auto">
          <a:xfrm>
            <a:off x="214282" y="857232"/>
            <a:ext cx="1392238" cy="1970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6" name="Рисунок 47"/>
          <p:cNvPicPr>
            <a:picLocks noChangeAspect="1" noChangeArrowheads="1"/>
          </p:cNvPicPr>
          <p:nvPr/>
        </p:nvPicPr>
        <p:blipFill>
          <a:blip r:embed="rId4" cstate="print"/>
          <a:srcRect l="35930" t="19604" r="35822" b="9471"/>
          <a:stretch>
            <a:fillRect/>
          </a:stretch>
        </p:blipFill>
        <p:spPr bwMode="auto">
          <a:xfrm>
            <a:off x="3857620" y="857232"/>
            <a:ext cx="1409700" cy="199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7" name="Рисунок 46"/>
          <p:cNvPicPr>
            <a:picLocks noChangeAspect="1" noChangeArrowheads="1"/>
          </p:cNvPicPr>
          <p:nvPr/>
        </p:nvPicPr>
        <p:blipFill>
          <a:blip r:embed="rId5" cstate="print"/>
          <a:srcRect l="36179" t="19604" r="35939" b="9454"/>
          <a:stretch>
            <a:fillRect/>
          </a:stretch>
        </p:blipFill>
        <p:spPr bwMode="auto">
          <a:xfrm>
            <a:off x="1357290" y="3214686"/>
            <a:ext cx="1416050" cy="2028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8" name="Рисунок 48"/>
          <p:cNvPicPr>
            <a:picLocks noChangeAspect="1" noChangeArrowheads="1"/>
          </p:cNvPicPr>
          <p:nvPr/>
        </p:nvPicPr>
        <p:blipFill>
          <a:blip r:embed="rId6" cstate="print"/>
          <a:srcRect l="36302" t="19164" r="35815" b="9676"/>
          <a:stretch>
            <a:fillRect/>
          </a:stretch>
        </p:blipFill>
        <p:spPr bwMode="auto">
          <a:xfrm>
            <a:off x="2071670" y="857232"/>
            <a:ext cx="1393825" cy="2003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9" name="Рисунок 44"/>
          <p:cNvPicPr>
            <a:picLocks noChangeAspect="1" noChangeArrowheads="1"/>
          </p:cNvPicPr>
          <p:nvPr/>
        </p:nvPicPr>
        <p:blipFill>
          <a:blip r:embed="rId7" cstate="print"/>
          <a:srcRect l="36179" t="18723" r="35690" b="10115"/>
          <a:stretch>
            <a:fillRect/>
          </a:stretch>
        </p:blipFill>
        <p:spPr bwMode="auto">
          <a:xfrm>
            <a:off x="285720" y="4643446"/>
            <a:ext cx="1423988" cy="2028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20" name="Рисунок 43"/>
          <p:cNvPicPr>
            <a:picLocks noChangeAspect="1" noChangeArrowheads="1"/>
          </p:cNvPicPr>
          <p:nvPr/>
        </p:nvPicPr>
        <p:blipFill>
          <a:blip r:embed="rId8" cstate="print"/>
          <a:srcRect l="35930" t="19164" r="35573" b="9473"/>
          <a:stretch>
            <a:fillRect/>
          </a:stretch>
        </p:blipFill>
        <p:spPr bwMode="auto">
          <a:xfrm>
            <a:off x="3929058" y="3214686"/>
            <a:ext cx="1417637" cy="1997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21" name="Рисунок 42"/>
          <p:cNvPicPr>
            <a:picLocks noChangeAspect="1" noChangeArrowheads="1"/>
          </p:cNvPicPr>
          <p:nvPr/>
        </p:nvPicPr>
        <p:blipFill>
          <a:blip r:embed="rId9" cstate="print"/>
          <a:srcRect l="36179" t="19604" r="35567" b="9235"/>
          <a:stretch>
            <a:fillRect/>
          </a:stretch>
        </p:blipFill>
        <p:spPr bwMode="auto">
          <a:xfrm>
            <a:off x="2786050" y="4643446"/>
            <a:ext cx="1441450" cy="2043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88640"/>
            <a:ext cx="4572032" cy="1584176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изучить   отношение учащихся   4 «А»  и 11 классов  МБОУ  Лицея  №6    к    проблемам  развития  и  сохранения  истории   города Невинномысска.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572008"/>
            <a:ext cx="4000528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C:\Documents and Settings\Admin\Рабочий стол\невинка\0007_b.jpg"/>
          <p:cNvPicPr>
            <a:picLocks noChangeAspect="1" noChangeArrowheads="1"/>
          </p:cNvPicPr>
          <p:nvPr/>
        </p:nvPicPr>
        <p:blipFill>
          <a:blip r:embed="rId3" cstate="print"/>
          <a:srcRect r="2000" b="8119"/>
          <a:stretch>
            <a:fillRect/>
          </a:stretch>
        </p:blipFill>
        <p:spPr bwMode="auto">
          <a:xfrm>
            <a:off x="5000628" y="142852"/>
            <a:ext cx="4000528" cy="2214578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357430"/>
            <a:ext cx="40005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57158" y="1772816"/>
            <a:ext cx="4643470" cy="508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изучить географическое положение, природные условия  города,  историю  его развития;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провести анкетирование по выяснению отношения учащихся лицея к проблемам и перспективам развития Невинномысска;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сравнить результаты анкетирования учащихся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4  «А» и 11 классов;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выявить проблемы и перспективы  города на современном этапе его развития;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разработать план работы по формированию положительного отношения учащихся лицея к проблемам развития и сохранения истории города.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молодое  поколение 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невинномыссцев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любит  свой город  и  готово  помогать  его развитию.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19288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192882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929066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5"/>
          <p:cNvPicPr>
            <a:picLocks noChangeAspect="1" noChangeArrowheads="1"/>
          </p:cNvPicPr>
          <p:nvPr/>
        </p:nvPicPr>
        <p:blipFill>
          <a:blip r:embed="rId5" cstate="print"/>
          <a:srcRect l="4214"/>
          <a:stretch>
            <a:fillRect/>
          </a:stretch>
        </p:blipFill>
        <p:spPr bwMode="auto">
          <a:xfrm>
            <a:off x="6929454" y="1071546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929066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929066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929066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9"/>
          <p:cNvPicPr>
            <a:picLocks noChangeAspect="1" noChangeArrowheads="1"/>
          </p:cNvPicPr>
          <p:nvPr/>
        </p:nvPicPr>
        <p:blipFill>
          <a:blip r:embed="rId9" cstate="print"/>
          <a:srcRect l="11163" r="6276"/>
          <a:stretch>
            <a:fillRect/>
          </a:stretch>
        </p:blipFill>
        <p:spPr bwMode="auto">
          <a:xfrm>
            <a:off x="2571736" y="1071546"/>
            <a:ext cx="192882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44" y="142853"/>
            <a:ext cx="878687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Библиографический список книг о городе Невинномысске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14290"/>
            <a:ext cx="764386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Работа с 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249871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71546"/>
            <a:ext cx="5715040" cy="314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357694"/>
            <a:ext cx="29289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357694"/>
            <a:ext cx="300039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4429132"/>
            <a:ext cx="157001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Admin\Рабочий стол\невинка\Nevinnomyssk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3091126" cy="23145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 descr="C:\Documents and Settings\Admin\Рабочий стол\невинка\na_progulke_osen_114869212334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357562"/>
            <a:ext cx="2289747" cy="30575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3" descr="C:\Documents and Settings\Admin\Рабочий стол\невинка\4_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571480"/>
            <a:ext cx="2709766" cy="18049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C:\Documents and Settings\Admin\Рабочий стол\невинка\nevinnomyssk.jpg"/>
          <p:cNvPicPr>
            <a:picLocks noChangeAspect="1" noChangeArrowheads="1"/>
          </p:cNvPicPr>
          <p:nvPr/>
        </p:nvPicPr>
        <p:blipFill>
          <a:blip r:embed="rId5" cstate="print"/>
          <a:srcRect l="39" r="39"/>
          <a:stretch>
            <a:fillRect/>
          </a:stretch>
        </p:blipFill>
        <p:spPr bwMode="auto">
          <a:xfrm>
            <a:off x="5572132" y="3643314"/>
            <a:ext cx="3255433" cy="24415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5984" y="928670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«МОЙ </a:t>
            </a:r>
          </a:p>
          <a:p>
            <a:pPr algn="ctr"/>
            <a:r>
              <a:rPr lang="ru-RU" sz="88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РОДНОЙ </a:t>
            </a:r>
          </a:p>
          <a:p>
            <a:pPr algn="ctr"/>
            <a:r>
              <a:rPr lang="ru-RU" sz="88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ГОРОД»</a:t>
            </a:r>
            <a:endParaRPr lang="ru-RU" sz="88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285860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 !!!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Невинномысск – крупнейший промышленный центр Юга России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42984"/>
            <a:ext cx="3471858" cy="9286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Географическое положение и природные условия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071678"/>
            <a:ext cx="3471858" cy="44291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Расположен у слияния двух рек.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Господствуют восточные ветры.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Расположен на юге умеренного климатического пояса.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  всех сторон окружён плосковерхими горами.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районе города расположены каштановые почвы.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Природные экосистемы сохранились на 10%.</a:t>
            </a:r>
          </a:p>
          <a:p>
            <a:pPr algn="just"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29059" y="1142984"/>
            <a:ext cx="4757742" cy="9286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История развития промышленного города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929059" y="2071678"/>
            <a:ext cx="4757742" cy="44291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Промышленно – строительный комплекс города насчитывает более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крупных предприятий.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Важный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транспортный центр.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предприятиях выпускается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24%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промышленной продукции, производимой в Ставропольском крае.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Находится на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месте по развитию промышленности среди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промышленных центров России 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76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 среди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165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городов) по привлекательности городской среды обитания.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Сведения о промышленном Невинномысске есть в самом известном в мире справочнике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«Британской энциклопедии» (том8).</a:t>
            </a:r>
          </a:p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 Невинномысск глазами школьников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( анкетирование и анализ)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435" name="Диаграмма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7108264"/>
              </p:ext>
            </p:extLst>
          </p:nvPr>
        </p:nvGraphicFramePr>
        <p:xfrm>
          <a:off x="539552" y="1196752"/>
          <a:ext cx="8706135" cy="5412333"/>
        </p:xfrm>
        <a:graphic>
          <a:graphicData uri="http://schemas.openxmlformats.org/presentationml/2006/ole">
            <p:oleObj spid="_x0000_s18442" name="Лист" r:id="rId3" imgW="3550843" imgH="2019384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44086094"/>
              </p:ext>
            </p:extLst>
          </p:nvPr>
        </p:nvGraphicFramePr>
        <p:xfrm>
          <a:off x="683568" y="1125371"/>
          <a:ext cx="9144000" cy="5715016"/>
        </p:xfrm>
        <a:graphic>
          <a:graphicData uri="http://schemas.openxmlformats.org/presentationml/2006/ole">
            <p:oleObj spid="_x0000_s38921" name="Диаграмма" r:id="rId3" imgW="4343305" imgH="2392632" progId="MSGraph.Chart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 Невинномысск глазами школьников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( анкетирование и анализ)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50112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 Невинномысск глазами школьников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( анкетирование и анализ)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42909" y="1714488"/>
          <a:ext cx="2286017" cy="429850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28708"/>
                <a:gridCol w="1257309"/>
              </a:tblGrid>
              <a:tr h="111553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Какие места в городе Невинномысске Вы считаете достоянием города?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3761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«Вечный огонь»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3761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ДК «Химик»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3219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Бульвар Мира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071802" y="1714488"/>
          <a:ext cx="5214974" cy="42862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43206"/>
                <a:gridCol w="2571768"/>
              </a:tblGrid>
              <a:tr h="428628">
                <a:tc gridSpan="2"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Рейтинг районов по их непопулярности среди молодежи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9610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«ЗИП», «Низки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93840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«Рождественка», «Фабрика», «Головное», район Центрального рынка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18070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«Красная деревня», совхоз «</a:t>
                      </a:r>
                      <a:r>
                        <a:rPr lang="ru-RU" sz="1400" b="1" dirty="0" err="1">
                          <a:latin typeface="Times New Roman" pitchFamily="18" charset="0"/>
                          <a:cs typeface="Times New Roman" pitchFamily="18" charset="0"/>
                        </a:rPr>
                        <a:t>Правокубанский</a:t>
                      </a:r>
                      <a:r>
                        <a:rPr lang="ru-RU" sz="1400" b="1">
                          <a:latin typeface="Times New Roman" pitchFamily="18" charset="0"/>
                          <a:cs typeface="Times New Roman" pitchFamily="18" charset="0"/>
                        </a:rPr>
                        <a:t>», район ДК им.Горького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56120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«Старый город»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2"/>
            <a:ext cx="84296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 Невинномысск глазами школьников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( анкетирование и анализ)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214422"/>
          <a:ext cx="8429684" cy="542928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78140"/>
                <a:gridCol w="7151544"/>
              </a:tblGrid>
              <a:tr h="1041029">
                <a:tc gridSpan="2"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Рейтинг </a:t>
                      </a:r>
                      <a:r>
                        <a:rPr lang="ru-RU" sz="2800" b="1" dirty="0">
                          <a:latin typeface="Times New Roman" pitchFamily="18" charset="0"/>
                          <a:cs typeface="Times New Roman" pitchFamily="18" charset="0"/>
                        </a:rPr>
                        <a:t>недостатко</a:t>
                      </a: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в в благоустройстве 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города</a:t>
                      </a:r>
                      <a:endParaRPr lang="ru-RU" sz="2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060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Мало внимания уделяется благоустройству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города   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(ремонт дорог, домов,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дворов).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623033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Экологическое состояние воздушного бассейна и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водных ресурсов.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801042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Недостаточно высокий уровень работы правоохранительных органов (высокий уровень дорожно-транспортных происшествий, общая криминальная ситуация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478154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Недостаточно хорошо организована работа пассажирского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транспорта.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589904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60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Недостаточно хорошо организована система проведения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досуга.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652392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600">
                          <a:latin typeface="Times New Roman" pitchFamily="18" charset="0"/>
                          <a:cs typeface="Times New Roman" pitchFamily="18" charset="0"/>
                        </a:rPr>
                        <a:t>VI</a:t>
                      </a: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Недостаточно хорошо работает сфера услуг (ремонтные мастерские, торговля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  <a:tr h="593674">
                <a:tc>
                  <a:txBody>
                    <a:bodyPr/>
                    <a:lstStyle/>
                    <a:p>
                      <a:pPr algn="ctr">
                        <a:spcAft>
                          <a:spcPts val="500"/>
                        </a:spcAft>
                      </a:pPr>
                      <a:r>
                        <a:rPr lang="en-US" sz="1600">
                          <a:latin typeface="Times New Roman" pitchFamily="18" charset="0"/>
                          <a:cs typeface="Times New Roman" pitchFamily="18" charset="0"/>
                        </a:rPr>
                        <a:t>VII</a:t>
                      </a: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50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Недостаточно внимания уделяется сохранению памятников и созданию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новых.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44" marR="63944" marT="0" marB="0" anchor="ctr"/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00034" y="35716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7" name="Диаграмма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11757660"/>
              </p:ext>
            </p:extLst>
          </p:nvPr>
        </p:nvGraphicFramePr>
        <p:xfrm>
          <a:off x="539552" y="2356578"/>
          <a:ext cx="4340487" cy="2848496"/>
        </p:xfrm>
        <a:graphic>
          <a:graphicData uri="http://schemas.openxmlformats.org/presentationml/2006/ole">
            <p:oleObj spid="_x0000_s34833" name="Лист" r:id="rId3" imgW="3154721" imgH="2285928" progId="Excel.Sheet.8">
              <p:embed/>
            </p:oleObj>
          </a:graphicData>
        </a:graphic>
      </p:graphicFrame>
      <p:graphicFrame>
        <p:nvGraphicFramePr>
          <p:cNvPr id="34818" name="Диаграмма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7446837"/>
              </p:ext>
            </p:extLst>
          </p:nvPr>
        </p:nvGraphicFramePr>
        <p:xfrm>
          <a:off x="4256665" y="2655324"/>
          <a:ext cx="4634916" cy="2310844"/>
        </p:xfrm>
        <a:graphic>
          <a:graphicData uri="http://schemas.openxmlformats.org/presentationml/2006/ole">
            <p:oleObj spid="_x0000_s34834" name="Лист" r:id="rId4" imgW="3375581" imgH="1752624" progId="Excel.Sheet.8">
              <p:embed/>
            </p:oleObj>
          </a:graphicData>
        </a:graphic>
      </p:graphicFrame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 rot="10800000" flipV="1">
            <a:off x="8001024" y="1643050"/>
            <a:ext cx="785808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2285992"/>
            <a:ext cx="164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«А»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9721" y="228599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1934" y="2857496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642918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Планируете ли Вы вернуться в родной город после окончания института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7422" y="4714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5500694" cy="6857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Анкетирование и сравнение его результатов показало, что отношение детей разного возраста к проблемам развития города и сохранения его истории  противоположное.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Большинство опрошенных учеников 4 «А» и 11 классов МБОУ Лицея №6 любят свой город 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Немногие старшеклассники планируют связать свою судьбу с родным городом по причине проблем с дальнейшим трудоустройством и неблагоприятной экологической обстановкой.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Учащиеся 4 «А» класса мечтают жить и трудиться в любимом городе.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целью необходимости сохранения положительного отношения одноклассников к истории города и укрепления желания жить и трудиться в нём разработан долгосрочный план работы, который уже частично реализован.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Географическое положение и природные условия способствуют развитию Невинномысска как промышленного города.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Современный Невинномысск – крупнейший промышленный центр Юга России.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Заключение: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молодое поколение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невинномыссцев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любит свой город и готово   помогать его развитию.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невинка\her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0"/>
            <a:ext cx="3643306" cy="428625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319590"/>
            <a:ext cx="3643306" cy="253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859</Words>
  <Application>Microsoft Office PowerPoint</Application>
  <PresentationFormat>Экран (4:3)</PresentationFormat>
  <Paragraphs>141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 Office</vt:lpstr>
      <vt:lpstr>Лист</vt:lpstr>
      <vt:lpstr>Диаграмма</vt:lpstr>
      <vt:lpstr>Город  Невинномысск  глазами школьников: проблемы и перспективы.</vt:lpstr>
      <vt:lpstr>Цель: изучить   отношение учащихся   4 «А»  и 11 классов  МБОУ  Лицея  №6    к    проблемам  развития  и  сохранения  истории   города Невинномысска. </vt:lpstr>
      <vt:lpstr>Невинномысск – крупнейший промышленный центр Юга России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Невинномысск глазами школьников: проблемы и перспективы.</dc:title>
  <cp:lastModifiedBy>Admin</cp:lastModifiedBy>
  <cp:revision>72</cp:revision>
  <dcterms:modified xsi:type="dcterms:W3CDTF">2014-01-19T00:45:02Z</dcterms:modified>
</cp:coreProperties>
</file>