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30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1687129069077597E-2"/>
          <c:y val="3.6701966717095309E-2"/>
          <c:w val="0.89828200726664986"/>
          <c:h val="0.6047441838302739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7 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Физ-мат</c:v>
                </c:pt>
                <c:pt idx="1">
                  <c:v>Инф-мат</c:v>
                </c:pt>
                <c:pt idx="2">
                  <c:v>Хим-био</c:v>
                </c:pt>
                <c:pt idx="3">
                  <c:v>Соц.эконом</c:v>
                </c:pt>
                <c:pt idx="4">
                  <c:v>ЕвроХим</c:v>
                </c:pt>
                <c:pt idx="5">
                  <c:v>Другое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7</c:v>
                </c:pt>
                <c:pt idx="1">
                  <c:v>3</c:v>
                </c:pt>
                <c:pt idx="2">
                  <c:v>7</c:v>
                </c:pt>
                <c:pt idx="3">
                  <c:v>7</c:v>
                </c:pt>
                <c:pt idx="4">
                  <c:v>0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54-47F2-B0EB-4F6AC503DED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7 Б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Физ-мат</c:v>
                </c:pt>
                <c:pt idx="1">
                  <c:v>Инф-мат</c:v>
                </c:pt>
                <c:pt idx="2">
                  <c:v>Хим-био</c:v>
                </c:pt>
                <c:pt idx="3">
                  <c:v>Соц.эконом</c:v>
                </c:pt>
                <c:pt idx="4">
                  <c:v>ЕвроХим</c:v>
                </c:pt>
                <c:pt idx="5">
                  <c:v>Другое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12</c:v>
                </c:pt>
                <c:pt idx="1">
                  <c:v>2</c:v>
                </c:pt>
                <c:pt idx="2">
                  <c:v>1</c:v>
                </c:pt>
                <c:pt idx="3">
                  <c:v>13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A54-47F2-B0EB-4F6AC503DED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7В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Физ-мат</c:v>
                </c:pt>
                <c:pt idx="1">
                  <c:v>Инф-мат</c:v>
                </c:pt>
                <c:pt idx="2">
                  <c:v>Хим-био</c:v>
                </c:pt>
                <c:pt idx="3">
                  <c:v>Соц.эконом</c:v>
                </c:pt>
                <c:pt idx="4">
                  <c:v>ЕвроХим</c:v>
                </c:pt>
                <c:pt idx="5">
                  <c:v>Другое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13</c:v>
                </c:pt>
                <c:pt idx="1">
                  <c:v>0</c:v>
                </c:pt>
                <c:pt idx="2">
                  <c:v>2</c:v>
                </c:pt>
                <c:pt idx="3">
                  <c:v>6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A54-47F2-B0EB-4F6AC503DED9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7Г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Физ-мат</c:v>
                </c:pt>
                <c:pt idx="1">
                  <c:v>Инф-мат</c:v>
                </c:pt>
                <c:pt idx="2">
                  <c:v>Хим-био</c:v>
                </c:pt>
                <c:pt idx="3">
                  <c:v>Соц.эконом</c:v>
                </c:pt>
                <c:pt idx="4">
                  <c:v>ЕвроХим</c:v>
                </c:pt>
                <c:pt idx="5">
                  <c:v>Другое</c:v>
                </c:pt>
              </c:strCache>
            </c:strRef>
          </c:cat>
          <c:val>
            <c:numRef>
              <c:f>Лист1!$E$2:$E$7</c:f>
              <c:numCache>
                <c:formatCode>General</c:formatCode>
                <c:ptCount val="6"/>
                <c:pt idx="0">
                  <c:v>1</c:v>
                </c:pt>
                <c:pt idx="1">
                  <c:v>3</c:v>
                </c:pt>
                <c:pt idx="2">
                  <c:v>8</c:v>
                </c:pt>
                <c:pt idx="3">
                  <c:v>14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6F-4357-A7DF-E1CE67E73153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ИТОГО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Физ-мат</c:v>
                </c:pt>
                <c:pt idx="1">
                  <c:v>Инф-мат</c:v>
                </c:pt>
                <c:pt idx="2">
                  <c:v>Хим-био</c:v>
                </c:pt>
                <c:pt idx="3">
                  <c:v>Соц.эконом</c:v>
                </c:pt>
                <c:pt idx="4">
                  <c:v>ЕвроХим</c:v>
                </c:pt>
                <c:pt idx="5">
                  <c:v>Другое</c:v>
                </c:pt>
              </c:strCache>
            </c:strRef>
          </c:cat>
          <c:val>
            <c:numRef>
              <c:f>Лист1!$F$2:$F$7</c:f>
              <c:numCache>
                <c:formatCode>General</c:formatCode>
                <c:ptCount val="6"/>
                <c:pt idx="0">
                  <c:v>33</c:v>
                </c:pt>
                <c:pt idx="1">
                  <c:v>8</c:v>
                </c:pt>
                <c:pt idx="2">
                  <c:v>18</c:v>
                </c:pt>
                <c:pt idx="3">
                  <c:v>40</c:v>
                </c:pt>
                <c:pt idx="4">
                  <c:v>2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A55-4F3B-8E70-08042ABAF9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8816784"/>
        <c:axId val="178823672"/>
        <c:axId val="0"/>
      </c:bar3DChart>
      <c:valAx>
        <c:axId val="178823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8816784"/>
        <c:crosses val="autoZero"/>
        <c:crossBetween val="between"/>
      </c:valAx>
      <c:catAx>
        <c:axId val="178816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8823672"/>
        <c:crosses val="autoZero"/>
        <c:auto val="1"/>
        <c:lblAlgn val="ctr"/>
        <c:lblOffset val="100"/>
        <c:noMultiLvlLbl val="0"/>
      </c:cat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7223216779585564E-2"/>
          <c:y val="4.332040341349884E-2"/>
          <c:w val="0.90277678322041444"/>
          <c:h val="0.6190547515928236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7А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Физ-мат</c:v>
                </c:pt>
                <c:pt idx="1">
                  <c:v>Хим-био</c:v>
                </c:pt>
                <c:pt idx="2">
                  <c:v>Соц.эконом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</c:v>
                </c:pt>
                <c:pt idx="1">
                  <c:v>6</c:v>
                </c:pt>
                <c:pt idx="2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CD-4859-8A22-54191FDBF6B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7Б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Физ-мат</c:v>
                </c:pt>
                <c:pt idx="1">
                  <c:v>Хим-био</c:v>
                </c:pt>
                <c:pt idx="2">
                  <c:v>Соц.эконом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10</c:v>
                </c:pt>
                <c:pt idx="1">
                  <c:v>3</c:v>
                </c:pt>
                <c:pt idx="2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3CD-4859-8A22-54191FDBF6B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7В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Физ-мат</c:v>
                </c:pt>
                <c:pt idx="1">
                  <c:v>Хим-био</c:v>
                </c:pt>
                <c:pt idx="2">
                  <c:v>Соц.эконом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8</c:v>
                </c:pt>
                <c:pt idx="1">
                  <c:v>5</c:v>
                </c:pt>
                <c:pt idx="2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3CD-4859-8A22-54191FDBF6BD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7Г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Физ-мат</c:v>
                </c:pt>
                <c:pt idx="1">
                  <c:v>Хим-био</c:v>
                </c:pt>
                <c:pt idx="2">
                  <c:v>Соц.эконом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4</c:v>
                </c:pt>
                <c:pt idx="1">
                  <c:v>3</c:v>
                </c:pt>
                <c:pt idx="2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3CD-4859-8A22-54191FDBF6BD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ИТОГО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Физ-мат</c:v>
                </c:pt>
                <c:pt idx="1">
                  <c:v>Хим-био</c:v>
                </c:pt>
                <c:pt idx="2">
                  <c:v>Соц.эконом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27</c:v>
                </c:pt>
                <c:pt idx="1">
                  <c:v>17</c:v>
                </c:pt>
                <c:pt idx="2">
                  <c:v>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3CD-4859-8A22-54191FDBF6B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10405936"/>
        <c:axId val="210398720"/>
        <c:axId val="0"/>
      </c:bar3DChart>
      <c:catAx>
        <c:axId val="210405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0398720"/>
        <c:crosses val="autoZero"/>
        <c:auto val="1"/>
        <c:lblAlgn val="ctr"/>
        <c:lblOffset val="100"/>
        <c:noMultiLvlLbl val="0"/>
      </c:catAx>
      <c:valAx>
        <c:axId val="210398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040593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F155-4977-4FD2-A2FE-F94AAEB72C6D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C3F2F5A-854D-4FBB-91D4-026F994822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6457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F155-4977-4FD2-A2FE-F94AAEB72C6D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C3F2F5A-854D-4FBB-91D4-026F994822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5196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F155-4977-4FD2-A2FE-F94AAEB72C6D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C3F2F5A-854D-4FBB-91D4-026F994822C4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24741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F155-4977-4FD2-A2FE-F94AAEB72C6D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C3F2F5A-854D-4FBB-91D4-026F994822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68040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F155-4977-4FD2-A2FE-F94AAEB72C6D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C3F2F5A-854D-4FBB-91D4-026F994822C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657370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F155-4977-4FD2-A2FE-F94AAEB72C6D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C3F2F5A-854D-4FBB-91D4-026F994822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62005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F155-4977-4FD2-A2FE-F94AAEB72C6D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2F5A-854D-4FBB-91D4-026F994822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83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F155-4977-4FD2-A2FE-F94AAEB72C6D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2F5A-854D-4FBB-91D4-026F994822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377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F155-4977-4FD2-A2FE-F94AAEB72C6D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2F5A-854D-4FBB-91D4-026F994822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2663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F155-4977-4FD2-A2FE-F94AAEB72C6D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C3F2F5A-854D-4FBB-91D4-026F994822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1431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F155-4977-4FD2-A2FE-F94AAEB72C6D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C3F2F5A-854D-4FBB-91D4-026F994822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3698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F155-4977-4FD2-A2FE-F94AAEB72C6D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C3F2F5A-854D-4FBB-91D4-026F994822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442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F155-4977-4FD2-A2FE-F94AAEB72C6D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2F5A-854D-4FBB-91D4-026F994822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4143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F155-4977-4FD2-A2FE-F94AAEB72C6D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2F5A-854D-4FBB-91D4-026F994822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8087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F155-4977-4FD2-A2FE-F94AAEB72C6D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2F5A-854D-4FBB-91D4-026F994822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9005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F155-4977-4FD2-A2FE-F94AAEB72C6D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C3F2F5A-854D-4FBB-91D4-026F994822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14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AF155-4977-4FD2-A2FE-F94AAEB72C6D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C3F2F5A-854D-4FBB-91D4-026F994822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9557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3" y="2514601"/>
            <a:ext cx="8915399" cy="1644162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Родительское собрание </a:t>
            </a:r>
            <a:br>
              <a:rPr lang="ru-RU" sz="4000" dirty="0" smtClean="0"/>
            </a:br>
            <a:r>
              <a:rPr lang="ru-RU" sz="4000" dirty="0" smtClean="0"/>
              <a:t>7-х классов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89213" y="4158763"/>
            <a:ext cx="8915399" cy="1744899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A53010"/>
                </a:solidFill>
              </a:rPr>
              <a:t>Тема: «Условия перехода и реализация углублённого изучения отдельных предметов в 8-9 классах»</a:t>
            </a:r>
            <a:endParaRPr lang="ru-RU" sz="3200" b="1" dirty="0">
              <a:solidFill>
                <a:srgbClr val="A5301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261" y="311027"/>
            <a:ext cx="6781800" cy="254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833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A53010"/>
                </a:solidFill>
              </a:rPr>
              <a:t>Профильные предметы</a:t>
            </a:r>
            <a:endParaRPr lang="ru-RU" b="1" dirty="0">
              <a:solidFill>
                <a:srgbClr val="A5301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1147620"/>
              </p:ext>
            </p:extLst>
          </p:nvPr>
        </p:nvGraphicFramePr>
        <p:xfrm>
          <a:off x="1934308" y="2133600"/>
          <a:ext cx="9570305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59923">
                  <a:extLst>
                    <a:ext uri="{9D8B030D-6E8A-4147-A177-3AD203B41FA5}">
                      <a16:colId xmlns:a16="http://schemas.microsoft.com/office/drawing/2014/main" val="3094243030"/>
                    </a:ext>
                  </a:extLst>
                </a:gridCol>
                <a:gridCol w="4910382">
                  <a:extLst>
                    <a:ext uri="{9D8B030D-6E8A-4147-A177-3AD203B41FA5}">
                      <a16:colId xmlns:a16="http://schemas.microsoft.com/office/drawing/2014/main" val="8776576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Класс/Профиль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Перечень экзаменов по предметам, необходимых для зачисления в класс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753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Физико-математический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A53010"/>
                          </a:solidFill>
                        </a:rPr>
                        <a:t>Русский язык/Математика/</a:t>
                      </a:r>
                    </a:p>
                    <a:p>
                      <a:r>
                        <a:rPr lang="ru-RU" b="1" dirty="0" smtClean="0">
                          <a:solidFill>
                            <a:srgbClr val="A53010"/>
                          </a:solidFill>
                        </a:rPr>
                        <a:t>ФИЗИКА </a:t>
                      </a:r>
                      <a:endParaRPr lang="ru-RU" b="1" dirty="0">
                        <a:solidFill>
                          <a:srgbClr val="A5301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5492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Информационно-математический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A53010"/>
                          </a:solidFill>
                        </a:rPr>
                        <a:t>Русский язык/Математика/</a:t>
                      </a:r>
                    </a:p>
                    <a:p>
                      <a:r>
                        <a:rPr lang="ru-RU" b="1" dirty="0" smtClean="0">
                          <a:solidFill>
                            <a:srgbClr val="A53010"/>
                          </a:solidFill>
                        </a:rPr>
                        <a:t>ИНФОРМАТИКА </a:t>
                      </a:r>
                      <a:endParaRPr lang="ru-RU" b="1" dirty="0">
                        <a:solidFill>
                          <a:srgbClr val="A5301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33316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Химико-биологический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A53010"/>
                          </a:solidFill>
                        </a:rPr>
                        <a:t>Русский язык/Математика/</a:t>
                      </a:r>
                    </a:p>
                    <a:p>
                      <a:r>
                        <a:rPr lang="ru-RU" b="1" dirty="0" smtClean="0">
                          <a:solidFill>
                            <a:srgbClr val="A53010"/>
                          </a:solidFill>
                        </a:rPr>
                        <a:t>БИОЛОГИЯ</a:t>
                      </a:r>
                      <a:endParaRPr lang="ru-RU" b="1" dirty="0">
                        <a:solidFill>
                          <a:srgbClr val="A5301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95204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Социально-экономический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A53010"/>
                          </a:solidFill>
                        </a:rPr>
                        <a:t>Русский язык/Математика/ ИСТОРИЯ/ОБЩЕСТВОЗНАНИЕ</a:t>
                      </a:r>
                      <a:endParaRPr lang="ru-RU" b="1" dirty="0">
                        <a:solidFill>
                          <a:srgbClr val="A5301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36446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err="1" smtClean="0"/>
                        <a:t>ЕвроХим</a:t>
                      </a:r>
                      <a:r>
                        <a:rPr lang="ru-RU" b="1" dirty="0" smtClean="0"/>
                        <a:t> класс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A53010"/>
                          </a:solidFill>
                        </a:rPr>
                        <a:t>Русский язык/Математика/</a:t>
                      </a:r>
                    </a:p>
                    <a:p>
                      <a:r>
                        <a:rPr lang="ru-RU" b="1" dirty="0" smtClean="0">
                          <a:solidFill>
                            <a:srgbClr val="A53010"/>
                          </a:solidFill>
                        </a:rPr>
                        <a:t>ФИЗИКА</a:t>
                      </a:r>
                      <a:endParaRPr lang="ru-RU" b="1" dirty="0">
                        <a:solidFill>
                          <a:srgbClr val="A5301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36010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11453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02780" y="676863"/>
            <a:ext cx="8911687" cy="976091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A53010"/>
                </a:solidFill>
              </a:rPr>
              <a:t>Результаты </a:t>
            </a:r>
            <a:r>
              <a:rPr lang="ru-RU" b="1" dirty="0" smtClean="0">
                <a:solidFill>
                  <a:srgbClr val="A53010"/>
                </a:solidFill>
              </a:rPr>
              <a:t>анкетирования обучающихся </a:t>
            </a:r>
            <a:r>
              <a:rPr lang="ru-RU" b="1" dirty="0" smtClean="0">
                <a:solidFill>
                  <a:srgbClr val="A53010"/>
                </a:solidFill>
              </a:rPr>
              <a:t/>
            </a:r>
            <a:br>
              <a:rPr lang="ru-RU" b="1" dirty="0" smtClean="0">
                <a:solidFill>
                  <a:srgbClr val="A53010"/>
                </a:solidFill>
              </a:rPr>
            </a:br>
            <a:endParaRPr lang="ru-RU" b="1" dirty="0">
              <a:solidFill>
                <a:srgbClr val="A5301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1011062"/>
              </p:ext>
            </p:extLst>
          </p:nvPr>
        </p:nvGraphicFramePr>
        <p:xfrm>
          <a:off x="1441938" y="1652955"/>
          <a:ext cx="10128739" cy="49940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225007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24455" y="624110"/>
            <a:ext cx="9280158" cy="128089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A53010"/>
                </a:solidFill>
              </a:rPr>
              <a:t>Результаты </a:t>
            </a:r>
            <a:r>
              <a:rPr lang="ru-RU" b="1" dirty="0" smtClean="0">
                <a:solidFill>
                  <a:srgbClr val="A53010"/>
                </a:solidFill>
              </a:rPr>
              <a:t>психологической диагностики: </a:t>
            </a:r>
            <a:r>
              <a:rPr lang="ru-RU" b="1" dirty="0">
                <a:solidFill>
                  <a:srgbClr val="A53010"/>
                </a:solidFill>
              </a:rPr>
              <a:t/>
            </a:r>
            <a:br>
              <a:rPr lang="ru-RU" b="1" dirty="0">
                <a:solidFill>
                  <a:srgbClr val="A53010"/>
                </a:solidFill>
              </a:rPr>
            </a:br>
            <a:r>
              <a:rPr lang="ru-RU" b="1" dirty="0">
                <a:solidFill>
                  <a:srgbClr val="A53010"/>
                </a:solidFill>
              </a:rPr>
              <a:t>«Выбор профиля обучения»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2733271"/>
              </p:ext>
            </p:extLst>
          </p:nvPr>
        </p:nvGraphicFramePr>
        <p:xfrm>
          <a:off x="1952625" y="1819274"/>
          <a:ext cx="9551988" cy="5038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790244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1407" y="1491395"/>
            <a:ext cx="9988061" cy="1679475"/>
          </a:xfrm>
        </p:spPr>
        <p:txBody>
          <a:bodyPr>
            <a:noAutofit/>
          </a:bodyPr>
          <a:lstStyle/>
          <a:p>
            <a:pPr algn="ctr"/>
            <a:r>
              <a:rPr lang="ru-RU" sz="5000" b="1" dirty="0" smtClean="0">
                <a:solidFill>
                  <a:srgbClr val="A53010"/>
                </a:solidFill>
              </a:rPr>
              <a:t>СПАСИБО ЗА ВНИМАНИЕ!</a:t>
            </a:r>
            <a:endParaRPr lang="ru-RU" sz="5000" b="1" dirty="0">
              <a:solidFill>
                <a:srgbClr val="A5301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8284" y="105508"/>
            <a:ext cx="3695699" cy="138588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6923" y="2356833"/>
            <a:ext cx="5495194" cy="4399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473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A53010"/>
                </a:solidFill>
              </a:rPr>
              <a:t>Индивидуальный отбор обучающихся 7-х классов</a:t>
            </a:r>
            <a:endParaRPr lang="ru-RU" b="1" dirty="0">
              <a:solidFill>
                <a:srgbClr val="A5301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b="1" dirty="0"/>
              <a:t>Порядок организации индивидуального отбора обучающихся при переводе для получения основного общего образования с </a:t>
            </a:r>
            <a:r>
              <a:rPr lang="ru-RU" b="1" dirty="0" smtClean="0"/>
              <a:t>углублённым </a:t>
            </a:r>
            <a:r>
              <a:rPr lang="ru-RU" b="1" dirty="0"/>
              <a:t>изучением отдельных учебных </a:t>
            </a:r>
            <a:r>
              <a:rPr lang="ru-RU" b="1" dirty="0" smtClean="0"/>
              <a:t>предметов, утвержденный приказом МБОУ Лицея №6 №117-о/д от 01.06.2020г.</a:t>
            </a:r>
          </a:p>
          <a:p>
            <a:pPr marL="0" indent="0" algn="just">
              <a:buNone/>
            </a:pPr>
            <a:r>
              <a:rPr lang="ru-RU" b="1" dirty="0" smtClean="0"/>
              <a:t>Разработан в соответствии с ч.5 ст.67 ФЗ от29.12.2012г. №273-ФЗ «Об образовании в Российской Федерации»; </a:t>
            </a:r>
          </a:p>
          <a:p>
            <a:pPr marL="0" indent="0" algn="just">
              <a:buNone/>
            </a:pPr>
            <a:r>
              <a:rPr lang="ru-RU" b="1" dirty="0" smtClean="0"/>
              <a:t>ФГОС общего среднего образования;</a:t>
            </a:r>
          </a:p>
          <a:p>
            <a:pPr marL="0" indent="0" algn="just">
              <a:buNone/>
            </a:pPr>
            <a:r>
              <a:rPr lang="ru-RU" b="1" dirty="0" smtClean="0"/>
              <a:t>Порядком организации индивидуального отбора обучающихся при их приеме либо переводе в государственные образовательные организации Ставропольского края и муниципальные образовательные организации СК для получения основного общего и среднего общего образования с углублённым изучением отдельных предметов, утвержденного Постановлением Правительства Скот 21.07.2014г. №286-п.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6194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A53010"/>
                </a:solidFill>
              </a:rPr>
              <a:t>Случаи индивидуального отбора:</a:t>
            </a:r>
            <a:endParaRPr lang="ru-RU" b="1" dirty="0">
              <a:solidFill>
                <a:srgbClr val="A5301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59551" y="2045677"/>
            <a:ext cx="8915400" cy="3777622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Прием либо перевод в МБОУ Лицей №6 для обучения по программам основного общего образования с углублённым изучением отдельных предметов;</a:t>
            </a:r>
          </a:p>
          <a:p>
            <a:r>
              <a:rPr lang="ru-RU" sz="2400" b="1" dirty="0" smtClean="0"/>
              <a:t>Создание в Лицее класса (классов) с углублённым изучением отдельных учебных предметов при наличии свободных мест вне зависимости от места жительства обучающихся.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801435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A53010"/>
                </a:solidFill>
              </a:rPr>
              <a:t>Процедура проведения индивидуального отбора</a:t>
            </a:r>
            <a:endParaRPr lang="ru-RU" b="1" dirty="0">
              <a:solidFill>
                <a:srgbClr val="A5301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/>
              <a:t>Индивидуальный отбор обучающихся осуществляется Лицеем на основании конкурсного отбора документов:</a:t>
            </a:r>
          </a:p>
          <a:p>
            <a:r>
              <a:rPr lang="ru-RU" sz="2400" b="1" dirty="0" smtClean="0"/>
              <a:t>Отметок по углублённому предмету в личном деле;</a:t>
            </a:r>
          </a:p>
          <a:p>
            <a:r>
              <a:rPr lang="ru-RU" sz="2400" b="1" dirty="0" smtClean="0"/>
              <a:t>Итогов промежуточной аттестации по углублённому предмету;</a:t>
            </a:r>
          </a:p>
          <a:p>
            <a:r>
              <a:rPr lang="ru-RU" sz="2400" b="1" dirty="0" smtClean="0"/>
              <a:t>Итогов олимпиад, конкурсов по углублённому предмету (портфолио). 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698297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360340"/>
            <a:ext cx="8911687" cy="1280890"/>
          </a:xfrm>
        </p:spPr>
        <p:txBody>
          <a:bodyPr/>
          <a:lstStyle/>
          <a:p>
            <a:r>
              <a:rPr lang="ru-RU" b="1" dirty="0">
                <a:solidFill>
                  <a:srgbClr val="A53010"/>
                </a:solidFill>
              </a:rPr>
              <a:t>Процедура проведения индивидуального отбора</a:t>
            </a:r>
            <a:endParaRPr lang="ru-RU" dirty="0">
              <a:solidFill>
                <a:srgbClr val="A5301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5499" y="1641230"/>
            <a:ext cx="8915400" cy="37776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 smtClean="0"/>
              <a:t>Индивидуальный отбор осуществляется в соответствии с личным заявлением родителей (законных представителей).</a:t>
            </a:r>
          </a:p>
          <a:p>
            <a:pPr marL="0" indent="0">
              <a:buNone/>
            </a:pPr>
            <a:r>
              <a:rPr lang="ru-RU" sz="2000" b="1" dirty="0" smtClean="0"/>
              <a:t>	К заявлению прилагаются копии следующих документов:</a:t>
            </a:r>
          </a:p>
          <a:p>
            <a:r>
              <a:rPr lang="ru-RU" sz="2000" b="1" dirty="0" smtClean="0"/>
              <a:t>Свидетельство о рождении до 14 лет ( от 14 лет - паспорт);</a:t>
            </a:r>
          </a:p>
          <a:p>
            <a:r>
              <a:rPr lang="ru-RU" sz="2000" b="1" dirty="0" smtClean="0"/>
              <a:t>Ведомость успеваемости обучающихся за последние 2 года обучения, заверенная подписью директора и печатью ОО;</a:t>
            </a:r>
          </a:p>
          <a:p>
            <a:r>
              <a:rPr lang="ru-RU" sz="2000" b="1" dirty="0" smtClean="0"/>
              <a:t>Грамоты, дипломы, сертификаты, удостоверения и иные документы, подтверждающие учебные, интеллектуальные, творческие, спортивные достижения обучающихся </a:t>
            </a:r>
            <a:r>
              <a:rPr lang="ru-RU" sz="2000" b="1" dirty="0" smtClean="0">
                <a:solidFill>
                  <a:srgbClr val="A53010"/>
                </a:solidFill>
              </a:rPr>
              <a:t>(призовые места) </a:t>
            </a:r>
            <a:r>
              <a:rPr lang="ru-RU" sz="2000" b="1" dirty="0" smtClean="0"/>
              <a:t>– при наличии. </a:t>
            </a:r>
          </a:p>
          <a:p>
            <a:pPr marL="0" indent="0">
              <a:buNone/>
            </a:pPr>
            <a:r>
              <a:rPr lang="ru-RU" sz="2000" b="1" i="1" dirty="0" smtClean="0">
                <a:solidFill>
                  <a:srgbClr val="A53010"/>
                </a:solidFill>
              </a:rPr>
              <a:t>В случае участия обучающегося в индивидуальном отборе обучающихся в МБОУ Лицее №6 родителями (законными представителями) не предоставляются.</a:t>
            </a:r>
            <a:endParaRPr lang="ru-RU" sz="2000" b="1" i="1" dirty="0">
              <a:solidFill>
                <a:srgbClr val="A5301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311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A53010"/>
                </a:solidFill>
              </a:rPr>
              <a:t>Этапы индивидуального отбора</a:t>
            </a:r>
            <a:endParaRPr lang="ru-RU" b="1" dirty="0">
              <a:solidFill>
                <a:srgbClr val="A5301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Первый этап – проведение комиссией экспертизы документов согласно критериям;*</a:t>
            </a:r>
          </a:p>
          <a:p>
            <a:r>
              <a:rPr lang="ru-RU" sz="2400" b="1" dirty="0" smtClean="0"/>
              <a:t>Второй этап – составление рейтинга достижений обучающихся по итогам проведения комиссией экспертизы документов;</a:t>
            </a:r>
          </a:p>
          <a:p>
            <a:r>
              <a:rPr lang="ru-RU" sz="2400" b="1" dirty="0" smtClean="0"/>
              <a:t>Принятия решения комиссией о зачислении обучающихся в классы с углублённым изучением отдельных предметов.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700239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03528"/>
          </a:xfrm>
        </p:spPr>
        <p:txBody>
          <a:bodyPr/>
          <a:lstStyle/>
          <a:p>
            <a:r>
              <a:rPr lang="ru-RU" b="1" dirty="0" smtClean="0">
                <a:solidFill>
                  <a:srgbClr val="A53010"/>
                </a:solidFill>
              </a:rPr>
              <a:t>*Критерии индивидуального отбора:</a:t>
            </a:r>
            <a:endParaRPr lang="ru-RU" b="1" dirty="0">
              <a:solidFill>
                <a:srgbClr val="A5301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509345"/>
            <a:ext cx="8915400" cy="5084886"/>
          </a:xfrm>
        </p:spPr>
        <p:txBody>
          <a:bodyPr>
            <a:noAutofit/>
          </a:bodyPr>
          <a:lstStyle/>
          <a:p>
            <a:r>
              <a:rPr lang="ru-RU" b="1" dirty="0" smtClean="0"/>
              <a:t>Наличие у обучающегося годовых отметок успеваемости «хорошо» или «отлично» по учебным предметам, изучение которых предполагается на углублённом уровне, за последние 2 года обучения;</a:t>
            </a:r>
          </a:p>
          <a:p>
            <a:r>
              <a:rPr lang="ru-RU" b="1" dirty="0" smtClean="0"/>
              <a:t>Наличие у обучающегося годовых отметок «хорошо» или «отлично» по результатам переводных экзаменов по учебным предметам, изучение которых предполагается на углублённом уровне для обучающихся 7-х классов Лицея;</a:t>
            </a:r>
          </a:p>
          <a:p>
            <a:r>
              <a:rPr lang="ru-RU" b="1" dirty="0" smtClean="0"/>
              <a:t>Наличие у обучающихся за последние 2 года обучения учебных, интеллектуальных, творческих или спортивных достижений в олимпиадах и или иных интеллектуальных и творческих конкурсах уровней: муниципального, регионального, всероссийского, международного соответствующего выбранному профилю обучения.</a:t>
            </a:r>
          </a:p>
          <a:p>
            <a:pPr marL="0" indent="0">
              <a:buNone/>
            </a:pPr>
            <a:r>
              <a:rPr lang="ru-RU" b="1" i="1" dirty="0" smtClean="0">
                <a:solidFill>
                  <a:srgbClr val="A53010"/>
                </a:solidFill>
              </a:rPr>
              <a:t>По результатам проведения комиссией экспертизы документов составляется рейтинг достижений обучающихся по мере убывания количества набранных ими баллов.</a:t>
            </a:r>
            <a:endParaRPr lang="ru-RU" b="1" i="1" dirty="0">
              <a:solidFill>
                <a:srgbClr val="A5301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368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A53010"/>
                </a:solidFill>
              </a:rPr>
              <a:t>Подача и рассмотрение апелляции:</a:t>
            </a:r>
            <a:endParaRPr lang="ru-RU" b="1" dirty="0">
              <a:solidFill>
                <a:srgbClr val="A5301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b="1" dirty="0" smtClean="0"/>
              <a:t>В случае несогласия родителей (законных представителей) обучающихся с решением комиссии имеют права в течение трёх рабочих дней со дня размещения информации об итогах индивидуального отбора обучающихся направить апелляцию путем подачи письменного заявления в апелляционную комиссию Лицея.</a:t>
            </a:r>
          </a:p>
          <a:p>
            <a:pPr algn="just"/>
            <a:r>
              <a:rPr lang="ru-RU" sz="2000" b="1" dirty="0" smtClean="0"/>
              <a:t>Апелляция рассматривается в течение 1 рабочего дня со дня ее подачи на заседание апелляционной комиссии, на которое приглашаются обучающиеся и (или) их родители (законные представители).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982704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A53010"/>
                </a:solidFill>
              </a:rPr>
              <a:t>Зачисление обучающихся:</a:t>
            </a:r>
            <a:endParaRPr lang="ru-RU" b="1" dirty="0">
              <a:solidFill>
                <a:srgbClr val="A5301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/>
              <a:t>Зачисление обучающихся в классы с углублённым изучением отдельных учебных предметов осуществляется на основании решения комиссии и оформляется приказом директора Лицея в течение </a:t>
            </a:r>
            <a:br>
              <a:rPr lang="ru-RU" sz="2400" b="1" dirty="0" smtClean="0"/>
            </a:br>
            <a:r>
              <a:rPr lang="ru-RU" sz="2400" b="1" dirty="0" smtClean="0"/>
              <a:t>10 календарных дней после оформления протокола комиссии.</a:t>
            </a:r>
          </a:p>
        </p:txBody>
      </p:sp>
    </p:spTree>
    <p:extLst>
      <p:ext uri="{BB962C8B-B14F-4D97-AF65-F5344CB8AC3E}">
        <p14:creationId xmlns:p14="http://schemas.microsoft.com/office/powerpoint/2010/main" val="1966203272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311</TotalTime>
  <Words>539</Words>
  <Application>Microsoft Office PowerPoint</Application>
  <PresentationFormat>Широкоэкранный</PresentationFormat>
  <Paragraphs>56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Легкий дым</vt:lpstr>
      <vt:lpstr>Родительское собрание  7-х классов</vt:lpstr>
      <vt:lpstr>Индивидуальный отбор обучающихся 7-х классов</vt:lpstr>
      <vt:lpstr>Случаи индивидуального отбора:</vt:lpstr>
      <vt:lpstr>Процедура проведения индивидуального отбора</vt:lpstr>
      <vt:lpstr>Процедура проведения индивидуального отбора</vt:lpstr>
      <vt:lpstr>Этапы индивидуального отбора</vt:lpstr>
      <vt:lpstr>*Критерии индивидуального отбора:</vt:lpstr>
      <vt:lpstr>Подача и рассмотрение апелляции:</vt:lpstr>
      <vt:lpstr>Зачисление обучающихся:</vt:lpstr>
      <vt:lpstr>Профильные предметы</vt:lpstr>
      <vt:lpstr>Результаты анкетирования обучающихся  </vt:lpstr>
      <vt:lpstr>Результаты психологической диагностики:  «Выбор профиля обучения»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 7-х классов</dc:title>
  <dc:creator>priem</dc:creator>
  <cp:lastModifiedBy>priem</cp:lastModifiedBy>
  <cp:revision>33</cp:revision>
  <cp:lastPrinted>2022-01-20T12:41:03Z</cp:lastPrinted>
  <dcterms:created xsi:type="dcterms:W3CDTF">2022-01-17T05:59:49Z</dcterms:created>
  <dcterms:modified xsi:type="dcterms:W3CDTF">2023-02-16T11:42:04Z</dcterms:modified>
</cp:coreProperties>
</file>